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91"/>
  </p:notesMasterIdLst>
  <p:handoutMasterIdLst>
    <p:handoutMasterId r:id="rId92"/>
  </p:handoutMasterIdLst>
  <p:sldIdLst>
    <p:sldId id="276" r:id="rId2"/>
    <p:sldId id="280" r:id="rId3"/>
    <p:sldId id="257" r:id="rId4"/>
    <p:sldId id="258" r:id="rId5"/>
    <p:sldId id="259" r:id="rId6"/>
    <p:sldId id="282" r:id="rId7"/>
    <p:sldId id="277" r:id="rId8"/>
    <p:sldId id="278" r:id="rId9"/>
    <p:sldId id="285" r:id="rId10"/>
    <p:sldId id="286" r:id="rId11"/>
    <p:sldId id="262" r:id="rId12"/>
    <p:sldId id="279" r:id="rId13"/>
    <p:sldId id="265" r:id="rId14"/>
    <p:sldId id="266" r:id="rId15"/>
    <p:sldId id="269" r:id="rId16"/>
    <p:sldId id="270" r:id="rId17"/>
    <p:sldId id="283" r:id="rId18"/>
    <p:sldId id="374" r:id="rId19"/>
    <p:sldId id="296" r:id="rId20"/>
    <p:sldId id="297" r:id="rId21"/>
    <p:sldId id="298" r:id="rId22"/>
    <p:sldId id="329" r:id="rId23"/>
    <p:sldId id="330" r:id="rId24"/>
    <p:sldId id="331" r:id="rId25"/>
    <p:sldId id="332" r:id="rId26"/>
    <p:sldId id="333" r:id="rId27"/>
    <p:sldId id="335" r:id="rId28"/>
    <p:sldId id="336" r:id="rId29"/>
    <p:sldId id="302" r:id="rId30"/>
    <p:sldId id="301" r:id="rId31"/>
    <p:sldId id="300" r:id="rId32"/>
    <p:sldId id="384" r:id="rId33"/>
    <p:sldId id="383" r:id="rId34"/>
    <p:sldId id="382" r:id="rId35"/>
    <p:sldId id="381" r:id="rId36"/>
    <p:sldId id="380" r:id="rId37"/>
    <p:sldId id="379" r:id="rId38"/>
    <p:sldId id="378" r:id="rId39"/>
    <p:sldId id="376" r:id="rId40"/>
    <p:sldId id="385" r:id="rId41"/>
    <p:sldId id="389" r:id="rId42"/>
    <p:sldId id="388" r:id="rId43"/>
    <p:sldId id="387" r:id="rId44"/>
    <p:sldId id="318" r:id="rId45"/>
    <p:sldId id="317" r:id="rId46"/>
    <p:sldId id="343" r:id="rId47"/>
    <p:sldId id="344" r:id="rId48"/>
    <p:sldId id="345" r:id="rId49"/>
    <p:sldId id="346" r:id="rId50"/>
    <p:sldId id="347" r:id="rId51"/>
    <p:sldId id="348" r:id="rId52"/>
    <p:sldId id="337" r:id="rId53"/>
    <p:sldId id="338" r:id="rId54"/>
    <p:sldId id="339" r:id="rId55"/>
    <p:sldId id="340" r:id="rId56"/>
    <p:sldId id="342" r:id="rId57"/>
    <p:sldId id="341" r:id="rId58"/>
    <p:sldId id="322" r:id="rId59"/>
    <p:sldId id="321" r:id="rId60"/>
    <p:sldId id="323" r:id="rId61"/>
    <p:sldId id="324" r:id="rId62"/>
    <p:sldId id="325" r:id="rId63"/>
    <p:sldId id="328" r:id="rId64"/>
    <p:sldId id="327" r:id="rId65"/>
    <p:sldId id="375" r:id="rId66"/>
    <p:sldId id="295" r:id="rId67"/>
    <p:sldId id="350" r:id="rId68"/>
    <p:sldId id="351" r:id="rId69"/>
    <p:sldId id="352" r:id="rId70"/>
    <p:sldId id="362" r:id="rId71"/>
    <p:sldId id="361" r:id="rId72"/>
    <p:sldId id="360" r:id="rId73"/>
    <p:sldId id="359" r:id="rId74"/>
    <p:sldId id="363" r:id="rId75"/>
    <p:sldId id="364" r:id="rId76"/>
    <p:sldId id="369" r:id="rId77"/>
    <p:sldId id="368" r:id="rId78"/>
    <p:sldId id="294" r:id="rId79"/>
    <p:sldId id="290" r:id="rId80"/>
    <p:sldId id="291" r:id="rId81"/>
    <p:sldId id="371" r:id="rId82"/>
    <p:sldId id="293" r:id="rId83"/>
    <p:sldId id="370" r:id="rId84"/>
    <p:sldId id="275" r:id="rId85"/>
    <p:sldId id="372" r:id="rId86"/>
    <p:sldId id="273" r:id="rId87"/>
    <p:sldId id="281" r:id="rId88"/>
    <p:sldId id="287" r:id="rId89"/>
    <p:sldId id="288" r:id="rId90"/>
  </p:sldIdLst>
  <p:sldSz cx="9144000" cy="6858000" type="screen4x3"/>
  <p:notesSz cx="6858000" cy="9144000"/>
  <p:embeddedFontLst>
    <p:embeddedFont>
      <p:font typeface="Century Gothic" pitchFamily="34" charset="0"/>
      <p:regular r:id="rId93"/>
      <p:bold r:id="rId94"/>
      <p:italic r:id="rId95"/>
      <p:boldItalic r:id="rId96"/>
    </p:embeddedFont>
    <p:embeddedFont>
      <p:font typeface="Bebas" pitchFamily="2" charset="0"/>
      <p:regular r:id="rId97"/>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6" autoAdjust="0"/>
    <p:restoredTop sz="94523" autoAdjust="0"/>
  </p:normalViewPr>
  <p:slideViewPr>
    <p:cSldViewPr snapToGrid="0">
      <p:cViewPr>
        <p:scale>
          <a:sx n="90" d="100"/>
          <a:sy n="90" d="100"/>
        </p:scale>
        <p:origin x="276" y="780"/>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1.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4/16/2013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51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smtClean="0"/>
          </a:p>
          <a:p>
            <a:r>
              <a:rPr lang="en-US" dirty="0" smtClean="0"/>
              <a:t>risks</a:t>
            </a:r>
          </a:p>
          <a:p>
            <a:r>
              <a:rPr lang="en-US" dirty="0" smtClean="0">
                <a:latin typeface="Century Gothic" pitchFamily="34" charset="0"/>
              </a:rPr>
              <a:t>Privacy protection on apps</a:t>
            </a:r>
          </a:p>
          <a:p>
            <a:r>
              <a:rPr lang="en-US" dirty="0" smtClean="0">
                <a:latin typeface="Century Gothic" pitchFamily="34" charset="0"/>
              </a:rPr>
              <a:t>Content filter</a:t>
            </a:r>
          </a:p>
          <a:p>
            <a:r>
              <a:rPr lang="en-US" dirty="0" smtClean="0">
                <a:latin typeface="Century Gothic" pitchFamily="34" charset="0"/>
              </a:rPr>
              <a:t>No cell service</a:t>
            </a:r>
          </a:p>
          <a:p>
            <a:r>
              <a:rPr lang="en-US" dirty="0" smtClean="0">
                <a:latin typeface="Century Gothic" pitchFamily="34" charset="0"/>
              </a:rPr>
              <a:t>Inaccurate </a:t>
            </a:r>
            <a:r>
              <a:rPr lang="en-US" dirty="0" err="1" smtClean="0">
                <a:latin typeface="Century Gothic" pitchFamily="34" charset="0"/>
              </a:rPr>
              <a:t>geolocation</a:t>
            </a:r>
            <a:endParaRPr lang="en-US" dirty="0" smtClean="0">
              <a:latin typeface="Century Gothic" pitchFamily="34" charset="0"/>
            </a:endParaRPr>
          </a:p>
          <a:p>
            <a:r>
              <a:rPr lang="en-US" dirty="0" smtClean="0">
                <a:latin typeface="Century Gothic" pitchFamily="34" charset="0"/>
              </a:rPr>
              <a:t>MCM server failure</a:t>
            </a:r>
          </a:p>
          <a:p>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kimi</a:t>
            </a:r>
            <a:endParaRPr lang="en-US" dirty="0"/>
          </a:p>
        </p:txBody>
      </p:sp>
    </p:spTree>
    <p:extLst>
      <p:ext uri="{BB962C8B-B14F-4D97-AF65-F5344CB8AC3E}">
        <p14:creationId xmlns:p14="http://schemas.microsoft.com/office/powerpoint/2010/main" val="1485140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blayne</a:t>
            </a:r>
            <a:endParaRPr lang="en-US" dirty="0"/>
          </a:p>
        </p:txBody>
      </p:sp>
    </p:spTree>
    <p:extLst>
      <p:ext uri="{BB962C8B-B14F-4D97-AF65-F5344CB8AC3E}">
        <p14:creationId xmlns:p14="http://schemas.microsoft.com/office/powerpoint/2010/main" val="415971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from the Gantt chart, t</a:t>
            </a:r>
            <a:r>
              <a:rPr lang="en-US" baseline="0" dirty="0" smtClean="0"/>
              <a:t>he documentation and the testing phases overlap very much with the implementation phase. </a:t>
            </a:r>
            <a:r>
              <a:rPr lang="en" baseline="0" dirty="0" smtClean="0"/>
              <a:t>For documentation of the code itself, we are using Doxygen, and we are developing higher-level documentation throughout our implentation phase.  </a:t>
            </a:r>
            <a:endParaRPr lang="en" dirty="0" smtClean="0"/>
          </a:p>
          <a:p>
            <a:r>
              <a:rPr lang="en-US" baseline="0" dirty="0" smtClean="0"/>
              <a:t>For testing, we are doing simple component testing for all functions that we write, and we’re also going to perform integration testing as well as user testing during later phases. </a:t>
            </a: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lvl="0" rtl="0">
              <a:buNone/>
            </a:pPr>
            <a:r>
              <a:rPr lang="en" dirty="0" smtClean="0"/>
              <a:t>Sketch out the architecture to show us how you're tackling </a:t>
            </a:r>
          </a:p>
          <a:p>
            <a:pPr lvl="0" rtl="0">
              <a:buNone/>
            </a:pPr>
            <a:r>
              <a:rPr lang="en" dirty="0" smtClean="0"/>
              <a:t>the problem; intro and briefly describe each main component of your system.</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6.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7.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8.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0.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1.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0.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3.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4.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5.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7.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0.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5.pn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371600"/>
            <a:ext cx="8610600" cy="1600200"/>
          </a:xfrm>
        </p:spPr>
        <p:txBody>
          <a:bodyPr/>
          <a:lstStyle/>
          <a:p>
            <a:r>
              <a:rPr lang="en-US" sz="8200" dirty="0" smtClean="0"/>
              <a:t>Moneyclip   Mobile localization</a:t>
            </a:r>
            <a:endParaRPr lang="en-US" sz="8200" dirty="0"/>
          </a:p>
        </p:txBody>
      </p:sp>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April 26,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B"/>
          <p:cNvSpPr/>
          <p:nvPr/>
        </p:nvSpPr>
        <p:spPr>
          <a:xfrm>
            <a:off x="0" y="6705600"/>
            <a:ext cx="36576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76200" y="274637"/>
            <a:ext cx="9067800" cy="1143000"/>
          </a:xfrm>
          <a:prstGeom prst="rect">
            <a:avLst/>
          </a:prstGeom>
        </p:spPr>
        <p:txBody>
          <a:bodyPr lIns="91425" tIns="91425" rIns="91425" bIns="91425" anchor="b" anchorCtr="0">
            <a:noAutofit/>
          </a:bodyPr>
          <a:lstStyle/>
          <a:p>
            <a:pPr lvl="0" rtl="0">
              <a:buNone/>
            </a:pPr>
            <a:r>
              <a:rPr lang="en" dirty="0"/>
              <a:t>
</a:t>
            </a:r>
          </a:p>
          <a:p>
            <a:endParaRPr lang="en" dirty="0"/>
          </a:p>
          <a:p>
            <a:pPr>
              <a:buNone/>
            </a:pPr>
            <a:r>
              <a:rPr lang="en" sz="5000" dirty="0"/>
              <a:t>Non-Functional </a:t>
            </a:r>
            <a:r>
              <a:rPr lang="en" sz="5000" dirty="0" smtClean="0"/>
              <a:t>  Requirements</a:t>
            </a:r>
            <a:endParaRPr lang="en" sz="5000" dirty="0"/>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11</a:t>
            </a:fld>
            <a:endParaRPr lang="en-US" dirty="0"/>
          </a:p>
        </p:txBody>
      </p:sp>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3505200" y="1673772"/>
            <a:ext cx="2839191" cy="4957381"/>
          </a:xfrm>
          <a:prstGeom prst="rect">
            <a:avLst/>
          </a:prstGeom>
          <a:noFill/>
          <a:extLst>
            <a:ext uri="{909E8E84-426E-40DD-AFC4-6F175D3DCCD1}">
              <a14:hiddenFill xmlns:a14="http://schemas.microsoft.com/office/drawing/2010/main">
                <a:solidFill>
                  <a:srgbClr val="FFFFFF"/>
                </a:solidFill>
              </a14:hiddenFill>
            </a:ext>
          </a:extLst>
        </p:spPr>
      </p:pic>
      <p:sp>
        <p:nvSpPr>
          <p:cNvPr id="2" name="PB"/>
          <p:cNvSpPr/>
          <p:nvPr/>
        </p:nvSpPr>
        <p:spPr>
          <a:xfrm>
            <a:off x="0" y="6705600"/>
            <a:ext cx="40233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763000" cy="1143000"/>
          </a:xfrm>
        </p:spPr>
        <p:txBody>
          <a:bodyPr/>
          <a:lstStyle/>
          <a:p>
            <a:r>
              <a:rPr lang="en-US" sz="5000" dirty="0" smtClean="0"/>
              <a:t>Environmental    requirements</a:t>
            </a:r>
            <a:endParaRPr lang="en-US" sz="5000" dirty="0"/>
          </a:p>
        </p:txBody>
      </p:sp>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5" name="PB"/>
          <p:cNvSpPr/>
          <p:nvPr/>
        </p:nvSpPr>
        <p:spPr>
          <a:xfrm>
            <a:off x="0" y="6705600"/>
            <a:ext cx="43891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b" anchorCtr="0">
            <a:noAutofit/>
          </a:bodyPr>
          <a:lstStyle/>
          <a:p>
            <a:pPr>
              <a:buNone/>
            </a:pPr>
            <a:r>
              <a:rPr lang="en" dirty="0"/>
              <a:t>Architecture </a:t>
            </a:r>
            <a:r>
              <a:rPr lang="en" dirty="0" smtClean="0"/>
              <a:t>  Overview</a:t>
            </a:r>
            <a:endParaRPr lang="en" dirty="0"/>
          </a:p>
        </p:txBody>
      </p:sp>
      <p:sp>
        <p:nvSpPr>
          <p:cNvPr id="17" name="Slide Number Placeholder 16"/>
          <p:cNvSpPr>
            <a:spLocks noGrp="1"/>
          </p:cNvSpPr>
          <p:nvPr>
            <p:ph type="sldNum" sz="quarter" idx="4"/>
          </p:nvPr>
        </p:nvSpPr>
        <p:spPr/>
        <p:txBody>
          <a:bodyPr/>
          <a:lstStyle/>
          <a:p>
            <a:fld id="{F8A268F4-B152-4CD1-AC62-706CE4DFB720}" type="slidenum">
              <a:rPr lang="en-US" smtClean="0"/>
              <a:pPr/>
              <a:t>13</a:t>
            </a:fld>
            <a:endParaRPr lang="en-US" dirty="0"/>
          </a:p>
        </p:txBody>
      </p:sp>
      <p:sp>
        <p:nvSpPr>
          <p:cNvPr id="2" name="PB"/>
          <p:cNvSpPr/>
          <p:nvPr/>
        </p:nvSpPr>
        <p:spPr>
          <a:xfrm>
            <a:off x="0" y="6705600"/>
            <a:ext cx="51206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google.com/mail/u/0/?ui=2&amp;ik=c9e8a5f354&amp;view=att&amp;th=13ccff08ca5264e0&amp;attid=0.1.1&amp;disp=emb&amp;zw&amp;atsh=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198"/>
          <a:stretch/>
        </p:blipFill>
        <p:spPr bwMode="auto">
          <a:xfrm>
            <a:off x="977462" y="1340068"/>
            <a:ext cx="7102730" cy="520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a:buNone/>
            </a:pPr>
            <a:r>
              <a:rPr lang="en-US" sz="5500" dirty="0" smtClean="0"/>
              <a:t>T</a:t>
            </a:r>
            <a:r>
              <a:rPr lang="en" sz="5500" dirty="0" smtClean="0"/>
              <a:t>echnology   Overview</a:t>
            </a:r>
            <a:endParaRPr lang="en" sz="5500" dirty="0"/>
          </a:p>
        </p:txBody>
      </p:sp>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14</a:t>
            </a:fld>
            <a:endParaRPr lang="en-US" dirty="0"/>
          </a:p>
        </p:txBody>
      </p:sp>
      <p:sp>
        <p:nvSpPr>
          <p:cNvPr id="2" name="PB"/>
          <p:cNvSpPr/>
          <p:nvPr/>
        </p:nvSpPr>
        <p:spPr>
          <a:xfrm>
            <a:off x="0" y="6705600"/>
            <a:ext cx="54864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102" name="Shape 102"/>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15</a:t>
            </a:fld>
            <a:endParaRPr lang="en-US" dirty="0"/>
          </a:p>
        </p:txBody>
      </p:sp>
      <p:sp>
        <p:nvSpPr>
          <p:cNvPr id="13" name="Rectangle 12"/>
          <p:cNvSpPr/>
          <p:nvPr/>
        </p:nvSpPr>
        <p:spPr>
          <a:xfrm>
            <a:off x="304800" y="1295400"/>
            <a:ext cx="6651180" cy="477054"/>
          </a:xfrm>
          <a:prstGeom prst="rect">
            <a:avLst/>
          </a:prstGeom>
        </p:spPr>
        <p:txBody>
          <a:bodyPr wrap="none">
            <a:spAutoFit/>
          </a:bodyPr>
          <a:lstStyle/>
          <a:p>
            <a:r>
              <a:rPr lang="en-US" sz="2500" dirty="0" smtClean="0">
                <a:solidFill>
                  <a:schemeClr val="bg1">
                    <a:lumMod val="75000"/>
                  </a:schemeClr>
                </a:solidFill>
                <a:latin typeface="Bebas" pitchFamily="2" charset="0"/>
              </a:rPr>
              <a:t>Connection   between   Merchant   and   customer</a:t>
            </a:r>
            <a:endParaRPr lang="en-US" sz="2500" dirty="0">
              <a:solidFill>
                <a:schemeClr val="bg1">
                  <a:lumMod val="75000"/>
                </a:schemeClr>
              </a:solidFill>
              <a:latin typeface="Bebas" pitchFamily="2" charset="0"/>
            </a:endParaRPr>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PB"/>
          <p:cNvSpPr/>
          <p:nvPr/>
        </p:nvSpPr>
        <p:spPr>
          <a:xfrm>
            <a:off x="0" y="6705600"/>
            <a:ext cx="69494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16</a:t>
            </a:fld>
            <a:endParaRPr lang="en-US" dirty="0"/>
          </a:p>
        </p:txBody>
      </p:sp>
      <p:sp>
        <p:nvSpPr>
          <p:cNvPr id="13" name="Rectangle 12"/>
          <p:cNvSpPr/>
          <p:nvPr/>
        </p:nvSpPr>
        <p:spPr>
          <a:xfrm>
            <a:off x="304800" y="1295400"/>
            <a:ext cx="7380547" cy="477054"/>
          </a:xfrm>
          <a:prstGeom prst="rect">
            <a:avLst/>
          </a:prstGeom>
        </p:spPr>
        <p:txBody>
          <a:bodyPr wrap="none">
            <a:spAutoFit/>
          </a:bodyPr>
          <a:lstStyle/>
          <a:p>
            <a:r>
              <a:rPr lang="en-US" sz="2500" dirty="0" smtClean="0">
                <a:solidFill>
                  <a:schemeClr val="bg1">
                    <a:lumMod val="75000"/>
                  </a:schemeClr>
                </a:solidFill>
                <a:latin typeface="Bebas" pitchFamily="2" charset="0"/>
              </a:rPr>
              <a:t>Directed   advertisement   depending   on   localization</a:t>
            </a:r>
            <a:endParaRPr lang="en-US" sz="2500" dirty="0">
              <a:solidFill>
                <a:schemeClr val="bg1">
                  <a:lumMod val="75000"/>
                </a:schemeClr>
              </a:solidFill>
              <a:latin typeface="Bebas" pitchFamily="2" charset="0"/>
            </a:endParaRPr>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2" name="PB"/>
          <p:cNvSpPr/>
          <p:nvPr/>
        </p:nvSpPr>
        <p:spPr>
          <a:xfrm>
            <a:off x="0" y="6705600"/>
            <a:ext cx="73152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31847" y="4351721"/>
            <a:ext cx="7772400" cy="1376855"/>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17</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smtClean="0">
                <a:solidFill>
                  <a:srgbClr val="33CAFF"/>
                </a:solidFill>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Testing</a:t>
            </a:r>
            <a:endParaRPr lang="en-US" sz="3000" dirty="0">
              <a:solidFill>
                <a:schemeClr val="bg1">
                  <a:lumMod val="65000"/>
                </a:schemeClr>
              </a:solidFill>
              <a:latin typeface="Century Gothic" pitchFamily="34" charset="0"/>
              <a:cs typeface="Courier New" pitchFamily="49" charset="0"/>
            </a:endParaRPr>
          </a:p>
          <a:p>
            <a:pPr algn="l"/>
            <a:r>
              <a:rPr lang="en-US" sz="3000" dirty="0">
                <a:solidFill>
                  <a:schemeClr val="bg1">
                    <a:lumMod val="65000"/>
                  </a:schemeClr>
                </a:solidFill>
                <a:latin typeface="Century Gothic" pitchFamily="34" charset="0"/>
                <a:cs typeface="Courier New" pitchFamily="49" charset="0"/>
              </a:rPr>
              <a:t>Conclusion</a:t>
            </a: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274637"/>
            <a:ext cx="8018060" cy="3969817"/>
          </a:xfrm>
        </p:spPr>
        <p:txBody>
          <a:bodyPr/>
          <a:lstStyle/>
          <a:p>
            <a:pPr indent="0"/>
            <a:r>
              <a:rPr lang="en-US" sz="7000" dirty="0" smtClean="0"/>
              <a:t>PART   1:   </a:t>
            </a:r>
            <a:r>
              <a:rPr lang="en-US" dirty="0" smtClean="0"/>
              <a:t/>
            </a:r>
            <a:br>
              <a:rPr lang="en-US" dirty="0" smtClean="0"/>
            </a:br>
            <a:r>
              <a:rPr lang="en-US" sz="4000" dirty="0" smtClean="0"/>
              <a:t>merchant - customer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18</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593954" y="4875090"/>
            <a:ext cx="1511935" cy="1475105"/>
          </a:xfrm>
          <a:prstGeom prst="rect">
            <a:avLst/>
          </a:prstGeom>
          <a:noFill/>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869839" y="4708476"/>
            <a:ext cx="1877383" cy="1789093"/>
          </a:xfrm>
          <a:prstGeom prst="rect">
            <a:avLst/>
          </a:prstGeom>
          <a:noFill/>
        </p:spPr>
      </p:pic>
      <p:cxnSp>
        <p:nvCxnSpPr>
          <p:cNvPr id="8" name="Straight Arrow Connector 7"/>
          <p:cNvCxnSpPr/>
          <p:nvPr/>
        </p:nvCxnSpPr>
        <p:spPr>
          <a:xfrm>
            <a:off x="6084941" y="5580111"/>
            <a:ext cx="1162874" cy="0"/>
          </a:xfrm>
          <a:prstGeom prst="straightConnector1">
            <a:avLst/>
          </a:prstGeom>
          <a:ln w="1016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3064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6" y="1790121"/>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978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n-US" dirty="0" smtClean="0"/>
              <a:t>Solution Overview</a:t>
            </a:r>
          </a:p>
          <a:p>
            <a:r>
              <a:rPr lang="en-US" dirty="0" smtClean="0"/>
              <a:t>Design</a:t>
            </a:r>
          </a:p>
          <a:p>
            <a:r>
              <a:rPr lang="en-US" dirty="0" smtClean="0"/>
              <a:t>Implementation</a:t>
            </a:r>
          </a:p>
          <a:p>
            <a:r>
              <a:rPr lang="en-US" dirty="0" smtClean="0"/>
              <a:t>Testing</a:t>
            </a:r>
          </a:p>
          <a:p>
            <a:r>
              <a:rPr lang="en-US" dirty="0" smtClean="0"/>
              <a:t>Conclusion</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a:t>
            </a:fld>
            <a:endParaRPr lang="en-US" dirty="0"/>
          </a:p>
        </p:txBody>
      </p:sp>
      <p:sp>
        <p:nvSpPr>
          <p:cNvPr id="5" name="PB"/>
          <p:cNvSpPr/>
          <p:nvPr/>
        </p:nvSpPr>
        <p:spPr>
          <a:xfrm>
            <a:off x="0" y="6705600"/>
            <a:ext cx="7315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124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046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2229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630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7764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1792" y="129426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7948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79" y="129381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865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8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9225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249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019" y="129449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3477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763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89226"/>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136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Our Client</a:t>
            </a:r>
            <a:endParaRPr lang="en" dirty="0"/>
          </a:p>
        </p:txBody>
      </p:sp>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sp>
        <p:nvSpPr>
          <p:cNvPr id="2" name="PB"/>
          <p:cNvSpPr/>
          <p:nvPr/>
        </p:nvSpPr>
        <p:spPr>
          <a:xfrm>
            <a:off x="0" y="6705600"/>
            <a:ext cx="10972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88822"/>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3437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88822"/>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8407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722628"/>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2633086"/>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025629"/>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3323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903150"/>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428064"/>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3207213"/>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218416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dirty="0"/>
              <a:t>Problem </a:t>
            </a:r>
            <a:r>
              <a:rPr lang="en" dirty="0" smtClean="0"/>
              <a:t>  Statement</a:t>
            </a:r>
            <a:endParaRPr lang="en" dirty="0"/>
          </a:p>
        </p:txBody>
      </p:sp>
      <p:sp>
        <p:nvSpPr>
          <p:cNvPr id="36" name="Shape 36"/>
          <p:cNvSpPr txBox="1">
            <a:spLocks noGrp="1"/>
          </p:cNvSpPr>
          <p:nvPr>
            <p:ph type="body" idx="1"/>
          </p:nvPr>
        </p:nvSpPr>
        <p:spPr>
          <a:xfrm>
            <a:off x="457200" y="1676400"/>
            <a:ext cx="8610600" cy="2743200"/>
          </a:xfrm>
          <a:prstGeom prst="rect">
            <a:avLst/>
          </a:prstGeom>
        </p:spPr>
        <p:txBody>
          <a:bodyPr lIns="91425" tIns="91425" rIns="91425" bIns="91425" anchor="t" anchorCtr="0">
            <a:noAutofit/>
          </a:bodyPr>
          <a:lstStyle/>
          <a:p>
            <a:pPr>
              <a:buNone/>
            </a:pPr>
            <a:r>
              <a:rPr lang="en-US" dirty="0" smtClean="0"/>
              <a:t>W</a:t>
            </a:r>
            <a:r>
              <a:rPr lang="en" dirty="0" smtClean="0"/>
              <a:t>e want:</a:t>
            </a:r>
          </a:p>
          <a:p>
            <a:pPr lvl="1"/>
            <a:r>
              <a:rPr lang="en" dirty="0" smtClean="0">
                <a:solidFill>
                  <a:srgbClr val="33CAFF"/>
                </a:solidFill>
                <a:latin typeface="Bebas"/>
              </a:rPr>
              <a:t>Moneyless  trasactions </a:t>
            </a:r>
            <a:r>
              <a:rPr lang="en" dirty="0" smtClean="0"/>
              <a:t>similar to PayPal</a:t>
            </a:r>
          </a:p>
          <a:p>
            <a:pPr lvl="1"/>
            <a:r>
              <a:rPr lang="en" dirty="0" smtClean="0">
                <a:solidFill>
                  <a:srgbClr val="33CAFF"/>
                </a:solidFill>
                <a:latin typeface="Bebas"/>
              </a:rPr>
              <a:t>Mobile  transactions </a:t>
            </a:r>
            <a:r>
              <a:rPr lang="en" dirty="0" smtClean="0"/>
              <a:t>like Square</a:t>
            </a:r>
          </a:p>
          <a:p>
            <a:pPr lvl="1"/>
            <a:r>
              <a:rPr lang="en" dirty="0" smtClean="0"/>
              <a:t>Use </a:t>
            </a:r>
            <a:r>
              <a:rPr lang="en" dirty="0" smtClean="0">
                <a:solidFill>
                  <a:srgbClr val="33CAFF"/>
                </a:solidFill>
                <a:latin typeface="Bebas"/>
              </a:rPr>
              <a:t>location-based</a:t>
            </a:r>
            <a:r>
              <a:rPr lang="en" dirty="0" smtClean="0"/>
              <a:t> direct ads</a:t>
            </a:r>
          </a:p>
        </p:txBody>
      </p:sp>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sp>
        <p:nvSpPr>
          <p:cNvPr id="2" name="PB"/>
          <p:cNvSpPr/>
          <p:nvPr/>
        </p:nvSpPr>
        <p:spPr>
          <a:xfrm>
            <a:off x="0" y="6705600"/>
            <a:ext cx="14630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4536710"/>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1496509"/>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7101135"/>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8558789"/>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8301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5218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1043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2417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2098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a:buNone/>
            </a:pPr>
            <a:r>
              <a:rPr lang="en" dirty="0"/>
              <a:t>Solution </a:t>
            </a:r>
            <a:r>
              <a:rPr lang="en" dirty="0" smtClean="0"/>
              <a:t>  Overview</a:t>
            </a:r>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sp>
        <p:nvSpPr>
          <p:cNvPr id="4" name="PB"/>
          <p:cNvSpPr/>
          <p:nvPr/>
        </p:nvSpPr>
        <p:spPr>
          <a:xfrm>
            <a:off x="0" y="6705600"/>
            <a:ext cx="18288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424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02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96031"/>
          <a:stretch/>
        </p:blipFill>
        <p:spPr bwMode="auto">
          <a:xfrm>
            <a:off x="5626101" y="1298575"/>
            <a:ext cx="2520315"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8093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339"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988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9296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060" y="129449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7391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4"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8" y="1294039"/>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828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2234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7584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971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Design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Overview</a:t>
            </a:r>
          </a:p>
          <a:p>
            <a:pPr algn="l"/>
            <a:r>
              <a:rPr lang="en-US" sz="3000" dirty="0" smtClean="0">
                <a:solidFill>
                  <a:srgbClr val="33CAFF"/>
                </a:solidFill>
                <a:cs typeface="Courier New" pitchFamily="49" charset="0"/>
              </a:rPr>
              <a:t>Design</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Testing</a:t>
            </a:r>
          </a:p>
          <a:p>
            <a:pPr algn="l"/>
            <a:r>
              <a:rPr lang="en-US" sz="3000" dirty="0" smtClean="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8897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17117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7976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1184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12562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274637"/>
            <a:ext cx="8018060" cy="3969817"/>
          </a:xfrm>
        </p:spPr>
        <p:txBody>
          <a:bodyPr/>
          <a:lstStyle/>
          <a:p>
            <a:pPr indent="0"/>
            <a:r>
              <a:rPr lang="en-US" sz="7000" dirty="0" smtClean="0"/>
              <a:t>PART   2:   </a:t>
            </a:r>
            <a:r>
              <a:rPr lang="en-US" dirty="0" smtClean="0"/>
              <a:t/>
            </a:r>
            <a:br>
              <a:rPr lang="en-US" dirty="0" smtClean="0"/>
            </a:br>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65</a:t>
            </a:fld>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6463347" y="4132897"/>
            <a:ext cx="2084705" cy="2097405"/>
          </a:xfrm>
          <a:prstGeom prst="rect">
            <a:avLst/>
          </a:prstGeom>
          <a:noFill/>
        </p:spPr>
      </p:pic>
    </p:spTree>
    <p:extLst>
      <p:ext uri="{BB962C8B-B14F-4D97-AF65-F5344CB8AC3E}">
        <p14:creationId xmlns:p14="http://schemas.microsoft.com/office/powerpoint/2010/main" val="23897541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866" y="1281111"/>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87232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67</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47889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68</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5478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69</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70034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smtClean="0"/>
              <a:t>Requirements   Elicitation</a:t>
            </a:r>
            <a:endParaRPr lang="en-US" sz="5500" dirty="0"/>
          </a:p>
        </p:txBody>
      </p:sp>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a:t>
            </a:fld>
            <a:endParaRPr lang="en-US" dirty="0"/>
          </a:p>
        </p:txBody>
      </p:sp>
      <p:sp>
        <p:nvSpPr>
          <p:cNvPr id="5" name="PB"/>
          <p:cNvSpPr/>
          <p:nvPr/>
        </p:nvSpPr>
        <p:spPr>
          <a:xfrm>
            <a:off x="0" y="6705600"/>
            <a:ext cx="25603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70</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455"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5620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71</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7952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887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72</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89318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73</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432"/>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18517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74</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6798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75</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3195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45529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77</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8763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testing</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78</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chemeClr val="bg1">
                    <a:lumMod val="65000"/>
                  </a:schemeClr>
                </a:solidFill>
                <a:latin typeface="Century Gothic" pitchFamily="34" charset="0"/>
                <a:cs typeface="Courier New" pitchFamily="49" charset="0"/>
              </a:rPr>
              <a:t>Implementation</a:t>
            </a:r>
          </a:p>
          <a:p>
            <a:pPr algn="l"/>
            <a:r>
              <a:rPr lang="en-US" sz="3000" dirty="0">
                <a:solidFill>
                  <a:srgbClr val="33CAFF"/>
                </a:solidFill>
                <a:cs typeface="Courier New" pitchFamily="49" charset="0"/>
              </a:rPr>
              <a:t>Testing</a:t>
            </a:r>
          </a:p>
          <a:p>
            <a:pPr algn="l"/>
            <a:r>
              <a:rPr lang="en-US" sz="3000" dirty="0">
                <a:solidFill>
                  <a:schemeClr val="bg1">
                    <a:lumMod val="65000"/>
                  </a:schemeClr>
                </a:solidFill>
                <a:latin typeface="Century Gothic" pitchFamily="34" charset="0"/>
                <a:cs typeface="Courier New" pitchFamily="49" charset="0"/>
              </a:rPr>
              <a:t>Conclusion</a:t>
            </a:r>
          </a:p>
        </p:txBody>
      </p:sp>
    </p:spTree>
    <p:extLst>
      <p:ext uri="{BB962C8B-B14F-4D97-AF65-F5344CB8AC3E}">
        <p14:creationId xmlns:p14="http://schemas.microsoft.com/office/powerpoint/2010/main" val="20396402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a:t>
            </a:r>
            <a:endParaRPr lang="en-US" dirty="0"/>
          </a:p>
        </p:txBody>
      </p:sp>
      <p:sp>
        <p:nvSpPr>
          <p:cNvPr id="3" name="Text Placeholder 2"/>
          <p:cNvSpPr>
            <a:spLocks noGrp="1"/>
          </p:cNvSpPr>
          <p:nvPr>
            <p:ph type="body" idx="1"/>
          </p:nvPr>
        </p:nvSpPr>
        <p:spPr/>
        <p:txBody>
          <a:bodyPr/>
          <a:lstStyle/>
          <a:p>
            <a:r>
              <a:rPr lang="en-US" dirty="0" smtClean="0"/>
              <a:t>The web services have been unit tested.</a:t>
            </a:r>
            <a:r>
              <a:rPr lang="en-US" dirty="0"/>
              <a:t> </a:t>
            </a:r>
            <a:r>
              <a:rPr lang="en-US" dirty="0" smtClean="0"/>
              <a:t>This tests some of the database structure as well as the query syntax.</a:t>
            </a:r>
          </a:p>
          <a:p>
            <a:r>
              <a:rPr lang="en-US" dirty="0" smtClean="0"/>
              <a:t>GPS Accuracy</a:t>
            </a:r>
          </a:p>
        </p:txBody>
      </p:sp>
      <p:sp>
        <p:nvSpPr>
          <p:cNvPr id="4" name="Slide Number Placeholder 3"/>
          <p:cNvSpPr>
            <a:spLocks noGrp="1"/>
          </p:cNvSpPr>
          <p:nvPr>
            <p:ph type="sldNum" sz="quarter" idx="4"/>
          </p:nvPr>
        </p:nvSpPr>
        <p:spPr/>
        <p:txBody>
          <a:bodyPr/>
          <a:lstStyle/>
          <a:p>
            <a:fld id="{F8A268F4-B152-4CD1-AC62-706CE4DFB720}" type="slidenum">
              <a:rPr lang="en-US" smtClean="0"/>
              <a:pPr/>
              <a:t>79</a:t>
            </a:fld>
            <a:endParaRPr lang="en-US" dirty="0"/>
          </a:p>
        </p:txBody>
      </p:sp>
    </p:spTree>
    <p:extLst>
      <p:ext uri="{BB962C8B-B14F-4D97-AF65-F5344CB8AC3E}">
        <p14:creationId xmlns:p14="http://schemas.microsoft.com/office/powerpoint/2010/main" val="2570609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sz="5700" dirty="0" smtClean="0"/>
              <a:t>Functional   requirements</a:t>
            </a:r>
            <a:endParaRPr lang="en-US" sz="5700" dirty="0"/>
          </a:p>
        </p:txBody>
      </p:sp>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a:t>
            </a:fld>
            <a:endParaRPr lang="en-US" dirty="0"/>
          </a:p>
        </p:txBody>
      </p:sp>
      <p:sp>
        <p:nvSpPr>
          <p:cNvPr id="5" name="PB"/>
          <p:cNvSpPr/>
          <p:nvPr/>
        </p:nvSpPr>
        <p:spPr>
          <a:xfrm>
            <a:off x="0" y="6705600"/>
            <a:ext cx="29260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Text Placeholder 2"/>
          <p:cNvSpPr>
            <a:spLocks noGrp="1"/>
          </p:cNvSpPr>
          <p:nvPr>
            <p:ph type="body" idx="1"/>
          </p:nvPr>
        </p:nvSpPr>
        <p:spPr/>
        <p:txBody>
          <a:bodyPr/>
          <a:lstStyle/>
          <a:p>
            <a:r>
              <a:rPr lang="en-US" dirty="0" smtClean="0"/>
              <a:t>Picture of test setup</a:t>
            </a:r>
          </a:p>
          <a:p>
            <a:r>
              <a:rPr lang="en-US" dirty="0" smtClean="0"/>
              <a:t>Screen shot of user testing video</a:t>
            </a:r>
          </a:p>
          <a:p>
            <a:r>
              <a:rPr lang="en-US" dirty="0" smtClean="0"/>
              <a:t>40 volunteer test users</a:t>
            </a:r>
          </a:p>
          <a:p>
            <a:r>
              <a:rPr lang="en-US" dirty="0" smtClean="0"/>
              <a:t>3 stages of testing</a:t>
            </a:r>
          </a:p>
          <a:p>
            <a:endParaRPr lang="en-US" dirty="0" smtClean="0"/>
          </a:p>
          <a:p>
            <a:endParaRPr lang="en-US" dirty="0" smtClean="0"/>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80</a:t>
            </a:fld>
            <a:endParaRPr lang="en-US" dirty="0"/>
          </a:p>
        </p:txBody>
      </p:sp>
    </p:spTree>
    <p:extLst>
      <p:ext uri="{BB962C8B-B14F-4D97-AF65-F5344CB8AC3E}">
        <p14:creationId xmlns:p14="http://schemas.microsoft.com/office/powerpoint/2010/main" val="26324682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29228"/>
            <a:ext cx="8610600" cy="1526867"/>
          </a:xfrm>
        </p:spPr>
        <p:txBody>
          <a:bodyPr/>
          <a:lstStyle/>
          <a:p>
            <a:r>
              <a:rPr lang="en-US" sz="5000" dirty="0" smtClean="0"/>
              <a:t>User testing: </a:t>
            </a:r>
            <a:br>
              <a:rPr lang="en-US" sz="5000" dirty="0" smtClean="0"/>
            </a:br>
            <a:r>
              <a:rPr lang="en-US" sz="5000" dirty="0" smtClean="0"/>
              <a:t>                             </a:t>
            </a:r>
            <a:r>
              <a:rPr lang="en-US" sz="5000" dirty="0" smtClean="0"/>
              <a:t>Lessons   learned</a:t>
            </a:r>
            <a:endParaRPr lang="en-US" sz="5000" dirty="0"/>
          </a:p>
        </p:txBody>
      </p:sp>
      <p:sp>
        <p:nvSpPr>
          <p:cNvPr id="3" name="Text Placeholder 2"/>
          <p:cNvSpPr>
            <a:spLocks noGrp="1"/>
          </p:cNvSpPr>
          <p:nvPr>
            <p:ph type="body" idx="1"/>
          </p:nvPr>
        </p:nvSpPr>
        <p:spPr>
          <a:xfrm>
            <a:off x="457200" y="2006220"/>
            <a:ext cx="8229600" cy="4561553"/>
          </a:xfrm>
        </p:spPr>
        <p:txBody>
          <a:bodyPr/>
          <a:lstStyle/>
          <a:p>
            <a:r>
              <a:rPr lang="en-US" dirty="0" smtClean="0"/>
              <a:t>Map pins should do stuff</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81</a:t>
            </a:fld>
            <a:endParaRPr lang="en-US" dirty="0"/>
          </a:p>
        </p:txBody>
      </p:sp>
    </p:spTree>
    <p:extLst>
      <p:ext uri="{BB962C8B-B14F-4D97-AF65-F5344CB8AC3E}">
        <p14:creationId xmlns:p14="http://schemas.microsoft.com/office/powerpoint/2010/main" val="32261449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9067800" cy="1622402"/>
          </a:xfrm>
        </p:spPr>
        <p:txBody>
          <a:bodyPr/>
          <a:lstStyle/>
          <a:p>
            <a:r>
              <a:rPr lang="en-US" sz="5000" dirty="0" smtClean="0"/>
              <a:t>Data   transfer   </a:t>
            </a:r>
            <a:br>
              <a:rPr lang="en-US" sz="5000" dirty="0" smtClean="0"/>
            </a:br>
            <a:r>
              <a:rPr lang="en-US" sz="5000" dirty="0" smtClean="0"/>
              <a:t>                             benchmarking</a:t>
            </a:r>
            <a:endParaRPr lang="en-US" sz="5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96271638"/>
              </p:ext>
            </p:extLst>
          </p:nvPr>
        </p:nvGraphicFramePr>
        <p:xfrm>
          <a:off x="190786" y="2183130"/>
          <a:ext cx="8734853" cy="4023360"/>
        </p:xfrm>
        <a:graphic>
          <a:graphicData uri="http://schemas.openxmlformats.org/drawingml/2006/table">
            <a:tbl>
              <a:tblPr firstRow="1" bandRow="1">
                <a:tableStyleId>{B301B821-A1FF-4177-AEE7-76D212191A09}</a:tableStyleId>
              </a:tblPr>
              <a:tblGrid>
                <a:gridCol w="2389337"/>
                <a:gridCol w="1586379"/>
                <a:gridCol w="1586379"/>
                <a:gridCol w="1586379"/>
                <a:gridCol w="1586379"/>
              </a:tblGrid>
              <a:tr h="323850">
                <a:tc rowSpan="2">
                  <a:txBody>
                    <a:bodyPr/>
                    <a:lstStyle/>
                    <a:p>
                      <a:pPr algn="ctr"/>
                      <a:r>
                        <a:rPr lang="en-US" sz="2400" dirty="0" smtClean="0">
                          <a:solidFill>
                            <a:schemeClr val="bg1"/>
                          </a:solidFill>
                          <a:latin typeface="Century Gothic" pitchFamily="34" charset="0"/>
                        </a:rPr>
                        <a:t>Action</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400" dirty="0" smtClean="0">
                          <a:solidFill>
                            <a:schemeClr val="bg1"/>
                          </a:solidFill>
                          <a:latin typeface="Century Gothic" pitchFamily="34" charset="0"/>
                        </a:rPr>
                        <a:t>Android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400" dirty="0" smtClean="0">
                          <a:solidFill>
                            <a:schemeClr val="bg1"/>
                          </a:solidFill>
                          <a:latin typeface="Century Gothic" pitchFamily="34" charset="0"/>
                        </a:rPr>
                        <a:t>iPhone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850">
                <a:tc v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bg2">
                              <a:lumMod val="75000"/>
                            </a:schemeClr>
                          </a:solidFill>
                          <a:latin typeface="Century Gothic" pitchFamily="34" charset="0"/>
                        </a:rPr>
                        <a:t>Receive</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Receive </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23850">
                <a:tc>
                  <a:txBody>
                    <a:bodyPr/>
                    <a:lstStyle/>
                    <a:p>
                      <a:pPr algn="ctr"/>
                      <a:r>
                        <a:rPr lang="en-US" sz="2400" dirty="0" smtClean="0">
                          <a:solidFill>
                            <a:schemeClr val="bg2">
                              <a:lumMod val="75000"/>
                            </a:schemeClr>
                          </a:solidFill>
                          <a:latin typeface="Century Gothic" pitchFamily="34" charset="0"/>
                        </a:rPr>
                        <a:t>Log in</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2.322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3.100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0.433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23850">
                <a:tc>
                  <a:txBody>
                    <a:bodyPr/>
                    <a:lstStyle/>
                    <a:p>
                      <a:pPr algn="ctr"/>
                      <a:r>
                        <a:rPr lang="en-US" sz="2400" dirty="0" smtClean="0">
                          <a:solidFill>
                            <a:schemeClr val="bg2">
                              <a:lumMod val="75000"/>
                            </a:schemeClr>
                          </a:solidFill>
                          <a:latin typeface="Century Gothic" pitchFamily="34" charset="0"/>
                        </a:rPr>
                        <a:t>Merchant Map</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1.912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1.804</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1.703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23850">
                <a:tc>
                  <a:txBody>
                    <a:bodyPr/>
                    <a:lstStyle/>
                    <a:p>
                      <a:pPr algn="ctr"/>
                      <a:r>
                        <a:rPr lang="en-US" sz="2400" dirty="0" smtClean="0">
                          <a:solidFill>
                            <a:schemeClr val="bg2">
                              <a:lumMod val="75000"/>
                            </a:schemeClr>
                          </a:solidFill>
                          <a:latin typeface="Century Gothic" pitchFamily="34" charset="0"/>
                        </a:rPr>
                        <a:t>Deals</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3.328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1.002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1.692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0.571</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23850">
                <a:tc>
                  <a:txBody>
                    <a:bodyPr/>
                    <a:lstStyle/>
                    <a:p>
                      <a:pPr algn="ctr"/>
                      <a:r>
                        <a:rPr lang="en-US" sz="2400" dirty="0" smtClean="0">
                          <a:solidFill>
                            <a:schemeClr val="bg2">
                              <a:lumMod val="75000"/>
                            </a:schemeClr>
                          </a:solidFill>
                          <a:latin typeface="Century Gothic" pitchFamily="34" charset="0"/>
                        </a:rPr>
                        <a:t>Pay Charge</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1.740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0.298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0.283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23850">
                <a:tc>
                  <a:txBody>
                    <a:bodyPr/>
                    <a:lstStyle/>
                    <a:p>
                      <a:pPr algn="ctr"/>
                      <a:r>
                        <a:rPr lang="en-US" sz="2400" dirty="0" smtClean="0">
                          <a:solidFill>
                            <a:schemeClr val="bg2">
                              <a:lumMod val="75000"/>
                            </a:schemeClr>
                          </a:solidFill>
                          <a:latin typeface="Century Gothic" pitchFamily="34" charset="0"/>
                        </a:rPr>
                        <a:t>View History</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2.070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0.872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4.226</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23850">
                <a:tc>
                  <a:txBody>
                    <a:bodyPr/>
                    <a:lstStyle/>
                    <a:p>
                      <a:pPr algn="ctr"/>
                      <a:r>
                        <a:rPr lang="en-US" sz="2400" dirty="0" smtClean="0">
                          <a:solidFill>
                            <a:schemeClr val="bg2">
                              <a:lumMod val="75000"/>
                            </a:schemeClr>
                          </a:solidFill>
                          <a:latin typeface="Century Gothic" pitchFamily="34" charset="0"/>
                        </a:rPr>
                        <a:t>Log</a:t>
                      </a:r>
                      <a:r>
                        <a:rPr lang="en-US" sz="2400" baseline="0" dirty="0" smtClean="0">
                          <a:solidFill>
                            <a:schemeClr val="bg2">
                              <a:lumMod val="75000"/>
                            </a:schemeClr>
                          </a:solidFill>
                          <a:latin typeface="Century Gothic" pitchFamily="34" charset="0"/>
                        </a:rPr>
                        <a:t>out</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0583809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a:t>
            </a:r>
            <a:r>
              <a:rPr lang="en-US" dirty="0" smtClean="0"/>
              <a:t>   Sizes</a:t>
            </a:r>
            <a:endParaRPr lang="en-US" dirty="0"/>
          </a:p>
        </p:txBody>
      </p:sp>
      <p:sp>
        <p:nvSpPr>
          <p:cNvPr id="3" name="Text Placeholder 2"/>
          <p:cNvSpPr>
            <a:spLocks noGrp="1"/>
          </p:cNvSpPr>
          <p:nvPr>
            <p:ph type="body" idx="1"/>
          </p:nvPr>
        </p:nvSpPr>
        <p:spPr>
          <a:xfrm>
            <a:off x="457200" y="1676400"/>
            <a:ext cx="8210550" cy="3124200"/>
          </a:xfrm>
        </p:spPr>
        <p:txBody>
          <a:bodyPr/>
          <a:lstStyle/>
          <a:p>
            <a:r>
              <a:rPr lang="en-US" dirty="0" smtClean="0"/>
              <a:t>iPhone Merchant: </a:t>
            </a:r>
            <a:r>
              <a:rPr lang="en-US" dirty="0" smtClean="0"/>
              <a:t>  5.300 MB</a:t>
            </a:r>
            <a:endParaRPr lang="en-US" dirty="0" smtClean="0"/>
          </a:p>
          <a:p>
            <a:r>
              <a:rPr lang="en-US" dirty="0" smtClean="0"/>
              <a:t>iPhone Customer: </a:t>
            </a:r>
            <a:r>
              <a:rPr lang="en-US" dirty="0" smtClean="0"/>
              <a:t>  5.000 MB</a:t>
            </a:r>
            <a:endParaRPr lang="en-US" dirty="0" smtClean="0"/>
          </a:p>
          <a:p>
            <a:r>
              <a:rPr lang="en-US" dirty="0" smtClean="0"/>
              <a:t>Android Merchant: </a:t>
            </a:r>
            <a:r>
              <a:rPr lang="en-US" dirty="0" smtClean="0"/>
              <a:t>0.676 MB</a:t>
            </a:r>
            <a:endParaRPr lang="en-US" dirty="0" smtClean="0"/>
          </a:p>
          <a:p>
            <a:r>
              <a:rPr lang="en-US" dirty="0" smtClean="0"/>
              <a:t>Android Customer: </a:t>
            </a:r>
            <a:r>
              <a:rPr lang="en-US" dirty="0" smtClean="0"/>
              <a:t>1.020 MB</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83</a:t>
            </a:fld>
            <a:endParaRPr lang="en-US" dirty="0"/>
          </a:p>
        </p:txBody>
      </p:sp>
    </p:spTree>
    <p:extLst>
      <p:ext uri="{BB962C8B-B14F-4D97-AF65-F5344CB8AC3E}">
        <p14:creationId xmlns:p14="http://schemas.microsoft.com/office/powerpoint/2010/main" val="33379258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10" name="Slide Number Placeholder 9"/>
          <p:cNvSpPr>
            <a:spLocks noGrp="1"/>
          </p:cNvSpPr>
          <p:nvPr>
            <p:ph type="sldNum" sz="quarter" idx="4"/>
          </p:nvPr>
        </p:nvSpPr>
        <p:spPr>
          <a:xfrm>
            <a:off x="7086600" y="76200"/>
            <a:ext cx="2133600" cy="381000"/>
          </a:xfrm>
        </p:spPr>
        <p:txBody>
          <a:bodyPr/>
          <a:lstStyle/>
          <a:p>
            <a:fld id="{F8A268F4-B152-4CD1-AC62-706CE4DFB720}" type="slidenum">
              <a:rPr lang="en-US" smtClean="0"/>
              <a:pPr/>
              <a:t>84</a:t>
            </a:fld>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B"/>
          <p:cNvSpPr/>
          <p:nvPr/>
        </p:nvSpPr>
        <p:spPr>
          <a:xfrm>
            <a:off x="0" y="6705600"/>
            <a:ext cx="84124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1949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Conclusion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85</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chemeClr val="bg1">
                    <a:lumMod val="65000"/>
                  </a:schemeClr>
                </a:solidFill>
                <a:latin typeface="Century Gothic" pitchFamily="34" charset="0"/>
                <a:cs typeface="Courier New" pitchFamily="49" charset="0"/>
              </a:rPr>
              <a:t>Implementation</a:t>
            </a:r>
          </a:p>
          <a:p>
            <a:pPr algn="l"/>
            <a:r>
              <a:rPr lang="en-US" sz="3000" dirty="0">
                <a:solidFill>
                  <a:schemeClr val="bg1">
                    <a:lumMod val="65000"/>
                  </a:schemeClr>
                </a:solidFill>
                <a:latin typeface="Century Gothic" pitchFamily="34" charset="0"/>
                <a:cs typeface="Courier New" pitchFamily="49" charset="0"/>
              </a:rPr>
              <a:t>Testing</a:t>
            </a:r>
          </a:p>
          <a:p>
            <a:pPr algn="l"/>
            <a:r>
              <a:rPr lang="en-US" sz="3000" dirty="0">
                <a:solidFill>
                  <a:srgbClr val="33CAFF"/>
                </a:solidFill>
                <a:cs typeface="Courier New" pitchFamily="49" charset="0"/>
              </a:rPr>
              <a:t>Conclusion</a:t>
            </a:r>
          </a:p>
        </p:txBody>
      </p:sp>
    </p:spTree>
    <p:extLst>
      <p:ext uri="{BB962C8B-B14F-4D97-AF65-F5344CB8AC3E}">
        <p14:creationId xmlns:p14="http://schemas.microsoft.com/office/powerpoint/2010/main" val="39176523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buNone/>
            </a:pPr>
            <a:r>
              <a:rPr lang="en"/>
              <a:t>Conclusion</a:t>
            </a:r>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direct ads/coupons using localization</a:t>
            </a:r>
            <a:endParaRPr lang="en" dirty="0"/>
          </a:p>
          <a:p>
            <a:r>
              <a:rPr lang="en" dirty="0" smtClean="0"/>
              <a:t>Skeleton:</a:t>
            </a:r>
          </a:p>
          <a:p>
            <a:pPr lvl="1"/>
            <a:r>
              <a:rPr lang="en-US" dirty="0" smtClean="0"/>
              <a:t>D</a:t>
            </a:r>
            <a:r>
              <a:rPr lang="en" dirty="0" smtClean="0"/>
              <a:t>atabase</a:t>
            </a:r>
            <a:endParaRPr lang="en" dirty="0"/>
          </a:p>
          <a:p>
            <a:pPr lvl="1"/>
            <a:r>
              <a:rPr lang="en" dirty="0" smtClean="0"/>
              <a:t>Mobile apps</a:t>
            </a:r>
          </a:p>
          <a:p>
            <a:pPr lvl="1"/>
            <a:r>
              <a:rPr lang="en" dirty="0" smtClean="0"/>
              <a:t>Website</a:t>
            </a:r>
            <a:endParaRPr lang="en" dirty="0"/>
          </a:p>
          <a:p>
            <a:r>
              <a:rPr lang="en" dirty="0" smtClean="0"/>
              <a:t>Localization </a:t>
            </a:r>
            <a:r>
              <a:rPr lang="en" dirty="0"/>
              <a:t>for charging </a:t>
            </a:r>
            <a:r>
              <a:rPr lang="en" dirty="0" smtClean="0"/>
              <a:t>users</a:t>
            </a:r>
          </a:p>
          <a:p>
            <a:r>
              <a:rPr lang="en" dirty="0" smtClean="0"/>
              <a:t>Need direct advertisements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86</a:t>
            </a:fld>
            <a:endParaRPr lang="en-US" dirty="0"/>
          </a:p>
        </p:txBody>
      </p:sp>
      <p:sp>
        <p:nvSpPr>
          <p:cNvPr id="2" name="PB"/>
          <p:cNvSpPr/>
          <p:nvPr/>
        </p:nvSpPr>
        <p:spPr>
          <a:xfrm>
            <a:off x="0" y="6705600"/>
            <a:ext cx="87782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questions</a:t>
            </a:r>
          </a:p>
        </p:txBody>
      </p:sp>
      <p:sp>
        <p:nvSpPr>
          <p:cNvPr id="4" name="Slide Number Placeholder 3"/>
          <p:cNvSpPr>
            <a:spLocks noGrp="1"/>
          </p:cNvSpPr>
          <p:nvPr>
            <p:ph type="sldNum" sz="quarter" idx="4294967295"/>
          </p:nvPr>
        </p:nvSpPr>
        <p:spPr>
          <a:xfrm>
            <a:off x="7086600" y="76200"/>
            <a:ext cx="2133600" cy="381000"/>
          </a:xfrm>
        </p:spPr>
        <p:txBody>
          <a:bodyPr/>
          <a:lstStyle/>
          <a:p>
            <a:fld id="{F8A268F4-B152-4CD1-AC62-706CE4DFB720}" type="slidenum">
              <a:rPr lang="en-US" smtClean="0"/>
              <a:pPr/>
              <a:t>87</a:t>
            </a:fld>
            <a:endParaRPr lang="en-US" dirty="0"/>
          </a:p>
        </p:txBody>
      </p:sp>
      <p:sp>
        <p:nvSpPr>
          <p:cNvPr id="2" name="PB"/>
          <p:cNvSpPr/>
          <p:nvPr/>
        </p:nvSpPr>
        <p:spPr>
          <a:xfrm>
            <a:off x="0" y="6705600"/>
            <a:ext cx="91440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Maps   API</a:t>
            </a:r>
            <a:endParaRPr lang="en-US" dirty="0"/>
          </a:p>
        </p:txBody>
      </p:sp>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69775" y="76200"/>
            <a:ext cx="2133600" cy="381000"/>
          </a:xfrm>
        </p:spPr>
        <p:txBody>
          <a:bodyPr/>
          <a:lstStyle/>
          <a:p>
            <a:fld id="{F8A268F4-B152-4CD1-AC62-706CE4DFB720}" type="slidenum">
              <a:rPr lang="en-US" smtClean="0"/>
              <a:pPr/>
              <a:t>88</a:t>
            </a:fld>
            <a:endParaRPr lang="en-US" dirty="0"/>
          </a:p>
        </p:txBody>
      </p:sp>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Filter</a:t>
            </a:r>
            <a:endParaRPr lang="en-US" dirty="0"/>
          </a:p>
        </p:txBody>
      </p:sp>
      <p:sp>
        <p:nvSpPr>
          <p:cNvPr id="3" name="Text Placeholder 2"/>
          <p:cNvSpPr>
            <a:spLocks noGrp="1"/>
          </p:cNvSpPr>
          <p:nvPr>
            <p:ph type="body" idx="1"/>
          </p:nvPr>
        </p:nvSpPr>
        <p:spPr/>
        <p:txBody>
          <a:bodyPr/>
          <a:lstStyle/>
          <a:p>
            <a:r>
              <a:rPr lang="en-US" dirty="0" smtClean="0"/>
              <a:t>Different types of filters</a:t>
            </a:r>
          </a:p>
          <a:p>
            <a:pPr lvl="1"/>
            <a:r>
              <a:rPr lang="en-US" dirty="0" smtClean="0"/>
              <a:t>Inappropriate age content </a:t>
            </a:r>
          </a:p>
          <a:p>
            <a:pPr lvl="1"/>
            <a:r>
              <a:rPr lang="en-US" dirty="0" smtClean="0"/>
              <a:t>Inappropriate language</a:t>
            </a:r>
          </a:p>
          <a:p>
            <a:pPr lvl="1"/>
            <a:r>
              <a:rPr lang="en-US" dirty="0" smtClean="0"/>
              <a:t>Inappropriate number of ads pushed at one time</a:t>
            </a:r>
            <a:endParaRPr lang="en-US" dirty="0"/>
          </a:p>
        </p:txBody>
      </p:sp>
      <p:sp>
        <p:nvSpPr>
          <p:cNvPr id="4" name="Slide Number Placeholder 3"/>
          <p:cNvSpPr>
            <a:spLocks noGrp="1"/>
          </p:cNvSpPr>
          <p:nvPr>
            <p:ph type="sldNum" sz="quarter" idx="4"/>
          </p:nvPr>
        </p:nvSpPr>
        <p:spPr>
          <a:xfrm>
            <a:off x="7041932" y="76200"/>
            <a:ext cx="2133600" cy="381000"/>
          </a:xfrm>
        </p:spPr>
        <p:txBody>
          <a:bodyPr/>
          <a:lstStyle/>
          <a:p>
            <a:fld id="{F8A268F4-B152-4CD1-AC62-706CE4DFB720}" type="slidenum">
              <a:rPr lang="en-US" smtClean="0"/>
              <a:pPr/>
              <a:t>89</a:t>
            </a:fld>
            <a:endParaRPr lang="en-US" dirty="0"/>
          </a:p>
        </p:txBody>
      </p:sp>
    </p:spTree>
    <p:extLst>
      <p:ext uri="{BB962C8B-B14F-4D97-AF65-F5344CB8AC3E}">
        <p14:creationId xmlns:p14="http://schemas.microsoft.com/office/powerpoint/2010/main" val="1807947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9</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sp>
        <p:nvSpPr>
          <p:cNvPr id="3" name="PB"/>
          <p:cNvSpPr/>
          <p:nvPr/>
        </p:nvSpPr>
        <p:spPr>
          <a:xfrm>
            <a:off x="0" y="6705600"/>
            <a:ext cx="32918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1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1724</TotalTime>
  <Words>1526</Words>
  <Application>Microsoft Office PowerPoint</Application>
  <PresentationFormat>On-screen Show (4:3)</PresentationFormat>
  <Paragraphs>576</Paragraphs>
  <Slides>89</Slides>
  <Notes>77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Courier New</vt:lpstr>
      <vt:lpstr>Century Gothic</vt:lpstr>
      <vt:lpstr>Wingdings</vt:lpstr>
      <vt:lpstr>Bebas</vt:lpstr>
      <vt:lpstr/>
      <vt:lpstr>PowerPoint Presentation</vt:lpstr>
      <vt:lpstr>overview</vt:lpstr>
      <vt:lpstr>Our Client</vt:lpstr>
      <vt:lpstr>Problem   Statement</vt:lpstr>
      <vt:lpstr>Solution   Overview</vt:lpstr>
      <vt:lpstr>PowerPoint Presentation</vt:lpstr>
      <vt:lpstr>Requirements   Elicitation</vt:lpstr>
      <vt:lpstr>Functional   requirements</vt:lpstr>
      <vt:lpstr>Functional   requirements</vt:lpstr>
      <vt:lpstr>Functional   requirements</vt:lpstr>
      <vt:lpstr>
  Non-Functional   Requirements</vt:lpstr>
      <vt:lpstr>Environmental    requirements</vt:lpstr>
      <vt:lpstr>Architecture   Overview</vt:lpstr>
      <vt:lpstr>Technology   Overview</vt:lpstr>
      <vt:lpstr>Localization</vt:lpstr>
      <vt:lpstr>localization</vt:lpstr>
      <vt:lpstr>PowerPoint Presentation</vt:lpstr>
      <vt:lpstr>PART   1:    merchant - customer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PART   2:    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PowerPoint Presentation</vt:lpstr>
      <vt:lpstr>Integration  testing</vt:lpstr>
      <vt:lpstr>User Testing</vt:lpstr>
      <vt:lpstr>User testing:                               Lessons   learned</vt:lpstr>
      <vt:lpstr>Data   transfer                                 benchmarking</vt:lpstr>
      <vt:lpstr>Application    Sizes</vt:lpstr>
      <vt:lpstr>Schedule</vt:lpstr>
      <vt:lpstr>PowerPoint Presentation</vt:lpstr>
      <vt:lpstr>Conclusion</vt:lpstr>
      <vt:lpstr>PowerPoint Presentation</vt:lpstr>
      <vt:lpstr>GOOgle   Maps   API</vt:lpstr>
      <vt:lpstr>Content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Chihiro</cp:lastModifiedBy>
  <cp:revision>564</cp:revision>
  <dcterms:modified xsi:type="dcterms:W3CDTF">2013-04-16T22:12:22Z</dcterms:modified>
</cp:coreProperties>
</file>